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4" r:id="rId7"/>
    <p:sldId id="261" r:id="rId8"/>
    <p:sldId id="262" r:id="rId9"/>
    <p:sldId id="26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A"/>
          </a:p>
        </p:txBody>
      </p:sp>
      <p:sp>
        <p:nvSpPr>
          <p:cNvPr id="4" name="Espace réservé de la date 3"/>
          <p:cNvSpPr>
            <a:spLocks noGrp="1"/>
          </p:cNvSpPr>
          <p:nvPr>
            <p:ph type="dt" sz="half" idx="10"/>
          </p:nvPr>
        </p:nvSpPr>
        <p:spPr/>
        <p:txBody>
          <a:bodyPr/>
          <a:lstStyle/>
          <a:p>
            <a:fld id="{05857C19-53DF-485E-9D3C-2131F5A92EAF}" type="datetimeFigureOut">
              <a:rPr lang="fr-CA" smtClean="0"/>
              <a:pPr/>
              <a:t>2020-03-12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0B7FAF6-0503-4D99-BBFB-AC48DBA38928}"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05857C19-53DF-485E-9D3C-2131F5A92EAF}" type="datetimeFigureOut">
              <a:rPr lang="fr-CA" smtClean="0"/>
              <a:pPr/>
              <a:t>2020-03-12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0B7FAF6-0503-4D99-BBFB-AC48DBA38928}"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05857C19-53DF-485E-9D3C-2131F5A92EAF}" type="datetimeFigureOut">
              <a:rPr lang="fr-CA" smtClean="0"/>
              <a:pPr/>
              <a:t>2020-03-12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0B7FAF6-0503-4D99-BBFB-AC48DBA38928}"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05857C19-53DF-485E-9D3C-2131F5A92EAF}" type="datetimeFigureOut">
              <a:rPr lang="fr-CA" smtClean="0"/>
              <a:pPr/>
              <a:t>2020-03-12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0B7FAF6-0503-4D99-BBFB-AC48DBA38928}"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5857C19-53DF-485E-9D3C-2131F5A92EAF}" type="datetimeFigureOut">
              <a:rPr lang="fr-CA" smtClean="0"/>
              <a:pPr/>
              <a:t>2020-03-12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0B7FAF6-0503-4D99-BBFB-AC48DBA38928}"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05857C19-53DF-485E-9D3C-2131F5A92EAF}" type="datetimeFigureOut">
              <a:rPr lang="fr-CA" smtClean="0"/>
              <a:pPr/>
              <a:t>2020-03-12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90B7FAF6-0503-4D99-BBFB-AC48DBA38928}"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05857C19-53DF-485E-9D3C-2131F5A92EAF}" type="datetimeFigureOut">
              <a:rPr lang="fr-CA" smtClean="0"/>
              <a:pPr/>
              <a:t>2020-03-12</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90B7FAF6-0503-4D99-BBFB-AC48DBA38928}"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e la date 2"/>
          <p:cNvSpPr>
            <a:spLocks noGrp="1"/>
          </p:cNvSpPr>
          <p:nvPr>
            <p:ph type="dt" sz="half" idx="10"/>
          </p:nvPr>
        </p:nvSpPr>
        <p:spPr/>
        <p:txBody>
          <a:bodyPr/>
          <a:lstStyle/>
          <a:p>
            <a:fld id="{05857C19-53DF-485E-9D3C-2131F5A92EAF}" type="datetimeFigureOut">
              <a:rPr lang="fr-CA" smtClean="0"/>
              <a:pPr/>
              <a:t>2020-03-12</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90B7FAF6-0503-4D99-BBFB-AC48DBA38928}"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857C19-53DF-485E-9D3C-2131F5A92EAF}" type="datetimeFigureOut">
              <a:rPr lang="fr-CA" smtClean="0"/>
              <a:pPr/>
              <a:t>2020-03-12</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90B7FAF6-0503-4D99-BBFB-AC48DBA38928}"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5857C19-53DF-485E-9D3C-2131F5A92EAF}" type="datetimeFigureOut">
              <a:rPr lang="fr-CA" smtClean="0"/>
              <a:pPr/>
              <a:t>2020-03-12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90B7FAF6-0503-4D99-BBFB-AC48DBA38928}"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5857C19-53DF-485E-9D3C-2131F5A92EAF}" type="datetimeFigureOut">
              <a:rPr lang="fr-CA" smtClean="0"/>
              <a:pPr/>
              <a:t>2020-03-12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90B7FAF6-0503-4D99-BBFB-AC48DBA38928}"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857C19-53DF-485E-9D3C-2131F5A92EAF}" type="datetimeFigureOut">
              <a:rPr lang="fr-CA" smtClean="0"/>
              <a:pPr/>
              <a:t>2020-03-12</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7FAF6-0503-4D99-BBFB-AC48DBA38928}"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Attendant_circumst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healthcommunities.com/adolescent-safety/overview-of-teen-safety.shtml?lc=int_mb_100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836712"/>
            <a:ext cx="7702624" cy="2763739"/>
          </a:xfrm>
        </p:spPr>
        <p:txBody>
          <a:bodyPr/>
          <a:lstStyle/>
          <a:p>
            <a:r>
              <a:rPr lang="en-CA" dirty="0"/>
              <a:t>A-Caring for yourself, your family and your community</a:t>
            </a:r>
            <a:endParaRPr lang="fr-CA" dirty="0"/>
          </a:p>
        </p:txBody>
      </p:sp>
      <p:sp>
        <p:nvSpPr>
          <p:cNvPr id="3" name="Sous-titre 2"/>
          <p:cNvSpPr>
            <a:spLocks noGrp="1"/>
          </p:cNvSpPr>
          <p:nvPr>
            <p:ph type="subTitle" idx="1"/>
          </p:nvPr>
        </p:nvSpPr>
        <p:spPr>
          <a:xfrm>
            <a:off x="5868144" y="6309320"/>
            <a:ext cx="2912368" cy="334888"/>
          </a:xfrm>
        </p:spPr>
        <p:txBody>
          <a:bodyPr>
            <a:normAutofit fontScale="55000" lnSpcReduction="20000"/>
          </a:bodyPr>
          <a:lstStyle/>
          <a:p>
            <a:endParaRPr lang="fr-CA" dirty="0"/>
          </a:p>
        </p:txBody>
      </p:sp>
      <p:pic>
        <p:nvPicPr>
          <p:cNvPr id="6146" name="Picture 2" descr="http://t0.gstatic.com/images?q=tbn:ANd9GcSXwIV6MIybRu_cCmrfxahQ2WH7BeIZq2aPiduazEaQOukBWTiF"/>
          <p:cNvPicPr>
            <a:picLocks noChangeAspect="1" noChangeArrowheads="1"/>
          </p:cNvPicPr>
          <p:nvPr/>
        </p:nvPicPr>
        <p:blipFill>
          <a:blip r:embed="rId2" cstate="print"/>
          <a:srcRect/>
          <a:stretch>
            <a:fillRect/>
          </a:stretch>
        </p:blipFill>
        <p:spPr bwMode="auto">
          <a:xfrm>
            <a:off x="0" y="2839052"/>
            <a:ext cx="2736304" cy="401894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a:t>A1-Identify the relationship between high-risk behaviours and resulting consequences </a:t>
            </a:r>
            <a:endParaRPr lang="fr-CA" dirty="0"/>
          </a:p>
        </p:txBody>
      </p:sp>
      <p:sp>
        <p:nvSpPr>
          <p:cNvPr id="3" name="Espace réservé du contenu 2"/>
          <p:cNvSpPr>
            <a:spLocks noGrp="1"/>
          </p:cNvSpPr>
          <p:nvPr>
            <p:ph idx="1"/>
          </p:nvPr>
        </p:nvSpPr>
        <p:spPr/>
        <p:txBody>
          <a:bodyPr>
            <a:normAutofit lnSpcReduction="10000"/>
          </a:bodyPr>
          <a:lstStyle/>
          <a:p>
            <a:endParaRPr lang="en-CA" dirty="0"/>
          </a:p>
          <a:p>
            <a:r>
              <a:rPr lang="en-CA" dirty="0"/>
              <a:t>Define the following terms:</a:t>
            </a:r>
          </a:p>
          <a:p>
            <a:pPr>
              <a:buNone/>
            </a:pPr>
            <a:endParaRPr lang="en-CA" dirty="0"/>
          </a:p>
          <a:p>
            <a:pPr>
              <a:buNone/>
            </a:pPr>
            <a:r>
              <a:rPr lang="en-CA" dirty="0"/>
              <a:t>-Incident</a:t>
            </a:r>
          </a:p>
          <a:p>
            <a:pPr>
              <a:buNone/>
            </a:pPr>
            <a:r>
              <a:rPr lang="en-CA" dirty="0"/>
              <a:t>-Accident</a:t>
            </a:r>
          </a:p>
          <a:p>
            <a:pPr>
              <a:buNone/>
            </a:pPr>
            <a:r>
              <a:rPr lang="en-CA" dirty="0"/>
              <a:t>-Injuries</a:t>
            </a:r>
          </a:p>
          <a:p>
            <a:pPr>
              <a:buNone/>
            </a:pPr>
            <a:endParaRPr lang="en-CA" dirty="0"/>
          </a:p>
          <a:p>
            <a:r>
              <a:rPr lang="en-CA" dirty="0"/>
              <a:t>What is meant by injury prevention?</a:t>
            </a:r>
          </a:p>
          <a:p>
            <a:endParaRPr lang="fr-CA" dirty="0"/>
          </a:p>
        </p:txBody>
      </p:sp>
      <p:pic>
        <p:nvPicPr>
          <p:cNvPr id="12290" name="Picture 2" descr="http://t3.gstatic.com/images?q=tbn:ANd9GcQGjdFzUCCJyueo9PPWUt-aaOPj3YzyNpyY3tCU68cW9r5DRKcY"/>
          <p:cNvPicPr>
            <a:picLocks noChangeAspect="1" noChangeArrowheads="1"/>
          </p:cNvPicPr>
          <p:nvPr/>
        </p:nvPicPr>
        <p:blipFill>
          <a:blip r:embed="rId2" cstate="print"/>
          <a:srcRect/>
          <a:stretch>
            <a:fillRect/>
          </a:stretch>
        </p:blipFill>
        <p:spPr bwMode="auto">
          <a:xfrm>
            <a:off x="6228184" y="1772816"/>
            <a:ext cx="2516043" cy="324036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3754760" cy="274042"/>
          </a:xfrm>
        </p:spPr>
        <p:txBody>
          <a:bodyPr>
            <a:normAutofit/>
          </a:bodyPr>
          <a:lstStyle/>
          <a:p>
            <a:endParaRPr lang="fr-CA" sz="800"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367615002"/>
              </p:ext>
            </p:extLst>
          </p:nvPr>
        </p:nvGraphicFramePr>
        <p:xfrm>
          <a:off x="323528" y="404664"/>
          <a:ext cx="8229600" cy="6065520"/>
        </p:xfrm>
        <a:graphic>
          <a:graphicData uri="http://schemas.openxmlformats.org/drawingml/2006/table">
            <a:tbl>
              <a:tblPr firstRow="1" bandRow="1">
                <a:tableStyleId>{5940675A-B579-460E-94D1-54222C63F5DA}</a:tableStyleId>
              </a:tblPr>
              <a:tblGrid>
                <a:gridCol w="1738536">
                  <a:extLst>
                    <a:ext uri="{9D8B030D-6E8A-4147-A177-3AD203B41FA5}">
                      <a16:colId xmlns:a16="http://schemas.microsoft.com/office/drawing/2014/main" val="20000"/>
                    </a:ext>
                  </a:extLst>
                </a:gridCol>
                <a:gridCol w="6491064">
                  <a:extLst>
                    <a:ext uri="{9D8B030D-6E8A-4147-A177-3AD203B41FA5}">
                      <a16:colId xmlns:a16="http://schemas.microsoft.com/office/drawing/2014/main" val="20001"/>
                    </a:ext>
                  </a:extLst>
                </a:gridCol>
              </a:tblGrid>
              <a:tr h="919821">
                <a:tc>
                  <a:txBody>
                    <a:bodyPr/>
                    <a:lstStyle/>
                    <a:p>
                      <a:r>
                        <a:rPr lang="en-CA" sz="3200" dirty="0"/>
                        <a:t>Incident</a:t>
                      </a:r>
                      <a:endParaRPr lang="fr-CA" sz="3200" dirty="0"/>
                    </a:p>
                  </a:txBody>
                  <a:tcPr/>
                </a:tc>
                <a:tc>
                  <a:txBody>
                    <a:bodyPr/>
                    <a:lstStyle/>
                    <a:p>
                      <a:r>
                        <a:rPr lang="en-CA" sz="2800" dirty="0"/>
                        <a:t>An incident</a:t>
                      </a:r>
                      <a:r>
                        <a:rPr lang="en-CA" sz="2800" baseline="0" dirty="0"/>
                        <a:t> is </a:t>
                      </a:r>
                      <a:r>
                        <a:rPr lang="en-US" sz="2800" kern="1200" dirty="0">
                          <a:solidFill>
                            <a:schemeClr val="tx1"/>
                          </a:solidFill>
                          <a:latin typeface="+mn-lt"/>
                          <a:ea typeface="+mn-ea"/>
                          <a:cs typeface="+mn-cs"/>
                        </a:rPr>
                        <a:t>an</a:t>
                      </a:r>
                      <a:r>
                        <a:rPr lang="en-US" sz="2800" dirty="0"/>
                        <a:t> individual occurrence </a:t>
                      </a:r>
                      <a:r>
                        <a:rPr lang="en-US" sz="2800" kern="1200" dirty="0">
                          <a:solidFill>
                            <a:schemeClr val="tx1"/>
                          </a:solidFill>
                          <a:latin typeface="+mn-lt"/>
                          <a:ea typeface="+mn-ea"/>
                          <a:cs typeface="+mn-cs"/>
                        </a:rPr>
                        <a:t>or</a:t>
                      </a:r>
                      <a:r>
                        <a:rPr lang="en-US" sz="2800" dirty="0"/>
                        <a:t> </a:t>
                      </a:r>
                      <a:r>
                        <a:rPr lang="en-US" sz="2800" kern="1200" dirty="0">
                          <a:solidFill>
                            <a:schemeClr val="tx1"/>
                          </a:solidFill>
                          <a:latin typeface="+mn-lt"/>
                          <a:ea typeface="+mn-ea"/>
                          <a:cs typeface="+mn-cs"/>
                        </a:rPr>
                        <a:t>event. </a:t>
                      </a:r>
                      <a:endParaRPr lang="fr-CA" sz="2800" dirty="0"/>
                    </a:p>
                  </a:txBody>
                  <a:tcPr/>
                </a:tc>
                <a:extLst>
                  <a:ext uri="{0D108BD9-81ED-4DB2-BD59-A6C34878D82A}">
                    <a16:rowId xmlns:a16="http://schemas.microsoft.com/office/drawing/2014/main" val="10000"/>
                  </a:ext>
                </a:extLst>
              </a:tr>
              <a:tr h="2848477">
                <a:tc>
                  <a:txBody>
                    <a:bodyPr/>
                    <a:lstStyle/>
                    <a:p>
                      <a:r>
                        <a:rPr lang="en-CA" sz="3200" dirty="0"/>
                        <a:t>Accident</a:t>
                      </a:r>
                      <a:endParaRPr lang="fr-CA"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An </a:t>
                      </a:r>
                      <a:r>
                        <a:rPr lang="en-US" sz="2400" b="1" dirty="0"/>
                        <a:t>accident</a:t>
                      </a:r>
                      <a:r>
                        <a:rPr lang="en-US" sz="2400" dirty="0"/>
                        <a:t> is an unforeseen and unplanned event or circumstance, often with lack of intention or necessity. It implies a generally negative outcome which may have been avoided or prevented had </a:t>
                      </a:r>
                      <a:r>
                        <a:rPr lang="en-US" sz="2400" u="sng" dirty="0">
                          <a:solidFill>
                            <a:schemeClr val="tx1"/>
                          </a:solidFill>
                          <a:hlinkClick r:id="rId2" action="ppaction://hlinkfile" tooltip="Attendant circumstance"/>
                        </a:rPr>
                        <a:t>circumstances</a:t>
                      </a:r>
                      <a:r>
                        <a:rPr lang="en-US" sz="2400" dirty="0"/>
                        <a:t> leading up to the accident been recognized, and acted upon, prior to its occurrence.</a:t>
                      </a:r>
                    </a:p>
                    <a:p>
                      <a:endParaRPr lang="fr-CA" dirty="0"/>
                    </a:p>
                  </a:txBody>
                  <a:tcPr/>
                </a:tc>
                <a:extLst>
                  <a:ext uri="{0D108BD9-81ED-4DB2-BD59-A6C34878D82A}">
                    <a16:rowId xmlns:a16="http://schemas.microsoft.com/office/drawing/2014/main" val="10001"/>
                  </a:ext>
                </a:extLst>
              </a:tr>
              <a:tr h="2136358">
                <a:tc>
                  <a:txBody>
                    <a:bodyPr/>
                    <a:lstStyle/>
                    <a:p>
                      <a:r>
                        <a:rPr lang="en-CA" sz="3200" dirty="0"/>
                        <a:t>Injuries</a:t>
                      </a:r>
                      <a:endParaRPr lang="fr-CA"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a:t>An injury is harm or damage to oneself. </a:t>
                      </a:r>
                      <a:r>
                        <a:rPr lang="en-US" sz="2400" dirty="0"/>
                        <a:t>Injuries include unintentional injuries, such as those caused by motor vehicle crashes, drowning, falls, and fires, and intentional injuries, such as suicide and violence.</a:t>
                      </a:r>
                    </a:p>
                    <a:p>
                      <a:endParaRPr lang="fr-CA"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Prevention</a:t>
            </a:r>
            <a:endParaRPr lang="fr-CA" dirty="0"/>
          </a:p>
        </p:txBody>
      </p:sp>
      <p:sp>
        <p:nvSpPr>
          <p:cNvPr id="3" name="Espace réservé du contenu 2"/>
          <p:cNvSpPr>
            <a:spLocks noGrp="1"/>
          </p:cNvSpPr>
          <p:nvPr>
            <p:ph idx="1"/>
          </p:nvPr>
        </p:nvSpPr>
        <p:spPr/>
        <p:txBody>
          <a:bodyPr/>
          <a:lstStyle/>
          <a:p>
            <a:r>
              <a:rPr lang="en-US" dirty="0"/>
              <a:t>Injuries are preventable by changing the environment, individual behavior, products, social norms, legislation and governmental and institutional policies to reduce or eliminate risks and increase protective factors.</a:t>
            </a:r>
            <a:endParaRPr lang="fr-CA" dirty="0"/>
          </a:p>
        </p:txBody>
      </p:sp>
      <p:pic>
        <p:nvPicPr>
          <p:cNvPr id="17410" name="Picture 2" descr="http://t2.gstatic.com/images?q=tbn:ANd9GcTsq9X80rRXCfRewbkdGUwRW2NY_9UB9U82EHV769oZnleZ_NAl"/>
          <p:cNvPicPr>
            <a:picLocks noChangeAspect="1" noChangeArrowheads="1"/>
          </p:cNvPicPr>
          <p:nvPr/>
        </p:nvPicPr>
        <p:blipFill>
          <a:blip r:embed="rId2" cstate="print"/>
          <a:srcRect/>
          <a:stretch>
            <a:fillRect/>
          </a:stretch>
        </p:blipFill>
        <p:spPr bwMode="auto">
          <a:xfrm>
            <a:off x="899592" y="4653136"/>
            <a:ext cx="1438275" cy="1752600"/>
          </a:xfrm>
          <a:prstGeom prst="rect">
            <a:avLst/>
          </a:prstGeom>
          <a:noFill/>
        </p:spPr>
      </p:pic>
      <p:pic>
        <p:nvPicPr>
          <p:cNvPr id="17412" name="Picture 4" descr="http://t1.gstatic.com/images?q=tbn:ANd9GcTOXTYM_gSiaC9jG8-S3ClLIrpjuy4GtpZ-cTNw8Y4szKIqKLmn-g"/>
          <p:cNvPicPr>
            <a:picLocks noChangeAspect="1" noChangeArrowheads="1"/>
          </p:cNvPicPr>
          <p:nvPr/>
        </p:nvPicPr>
        <p:blipFill>
          <a:blip r:embed="rId3" cstate="print"/>
          <a:srcRect/>
          <a:stretch>
            <a:fillRect/>
          </a:stretch>
        </p:blipFill>
        <p:spPr bwMode="auto">
          <a:xfrm>
            <a:off x="3419872" y="4293096"/>
            <a:ext cx="1284356" cy="2016224"/>
          </a:xfrm>
          <a:prstGeom prst="rect">
            <a:avLst/>
          </a:prstGeom>
          <a:noFill/>
        </p:spPr>
      </p:pic>
      <p:pic>
        <p:nvPicPr>
          <p:cNvPr id="17414" name="Picture 6" descr="http://t0.gstatic.com/images?q=tbn:ANd9GcRNu2TT3BVYntq-TMttEPOa60lQXhQ9eh2P5udwQmyj0RH2vI7k"/>
          <p:cNvPicPr>
            <a:picLocks noChangeAspect="1" noChangeArrowheads="1"/>
          </p:cNvPicPr>
          <p:nvPr/>
        </p:nvPicPr>
        <p:blipFill>
          <a:blip r:embed="rId4" cstate="print"/>
          <a:srcRect/>
          <a:stretch>
            <a:fillRect/>
          </a:stretch>
        </p:blipFill>
        <p:spPr bwMode="auto">
          <a:xfrm>
            <a:off x="5796136" y="4221088"/>
            <a:ext cx="2114550" cy="21621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Accident Report</a:t>
            </a:r>
            <a:endParaRPr lang="fr-CA" dirty="0"/>
          </a:p>
        </p:txBody>
      </p:sp>
      <p:sp>
        <p:nvSpPr>
          <p:cNvPr id="3" name="Espace réservé du contenu 2"/>
          <p:cNvSpPr>
            <a:spLocks noGrp="1"/>
          </p:cNvSpPr>
          <p:nvPr>
            <p:ph idx="1"/>
          </p:nvPr>
        </p:nvSpPr>
        <p:spPr/>
        <p:txBody>
          <a:bodyPr>
            <a:normAutofit lnSpcReduction="10000"/>
          </a:bodyPr>
          <a:lstStyle/>
          <a:p>
            <a:pPr>
              <a:lnSpc>
                <a:spcPct val="90000"/>
              </a:lnSpc>
              <a:defRPr/>
            </a:pPr>
            <a:r>
              <a:rPr lang="en-US" dirty="0"/>
              <a:t>Describe an accident you know (or find one in the newspaper). </a:t>
            </a:r>
          </a:p>
          <a:p>
            <a:pPr>
              <a:lnSpc>
                <a:spcPct val="90000"/>
              </a:lnSpc>
              <a:defRPr/>
            </a:pPr>
            <a:r>
              <a:rPr lang="en-US" dirty="0"/>
              <a:t>Who was involved?</a:t>
            </a:r>
          </a:p>
          <a:p>
            <a:pPr>
              <a:lnSpc>
                <a:spcPct val="90000"/>
              </a:lnSpc>
              <a:defRPr/>
            </a:pPr>
            <a:r>
              <a:rPr lang="en-US" dirty="0"/>
              <a:t>What are the details?</a:t>
            </a:r>
          </a:p>
          <a:p>
            <a:pPr>
              <a:lnSpc>
                <a:spcPct val="90000"/>
              </a:lnSpc>
              <a:defRPr/>
            </a:pPr>
            <a:r>
              <a:rPr lang="en-US" dirty="0"/>
              <a:t>What caused the accident?</a:t>
            </a:r>
          </a:p>
          <a:p>
            <a:pPr>
              <a:lnSpc>
                <a:spcPct val="90000"/>
              </a:lnSpc>
              <a:defRPr/>
            </a:pPr>
            <a:r>
              <a:rPr lang="en-US" dirty="0"/>
              <a:t>What were the consequences?</a:t>
            </a:r>
          </a:p>
          <a:p>
            <a:pPr>
              <a:lnSpc>
                <a:spcPct val="90000"/>
              </a:lnSpc>
              <a:defRPr/>
            </a:pPr>
            <a:r>
              <a:rPr lang="en-US" dirty="0"/>
              <a:t>Were there any hazards?</a:t>
            </a:r>
          </a:p>
          <a:p>
            <a:pPr>
              <a:lnSpc>
                <a:spcPct val="90000"/>
              </a:lnSpc>
              <a:defRPr/>
            </a:pPr>
            <a:r>
              <a:rPr lang="en-US" dirty="0"/>
              <a:t>Describe how this accident could have been prevented.</a:t>
            </a:r>
          </a:p>
          <a:p>
            <a:endParaRPr lang="fr-CA" dirty="0"/>
          </a:p>
        </p:txBody>
      </p:sp>
      <p:pic>
        <p:nvPicPr>
          <p:cNvPr id="1026" name="Picture 2" descr="http://t0.gstatic.com/images?q=tbn:ANd9GcQL3R6CJeq4rJrHA10bUGh1zAWBTQQzRtLzTJubXNioyMP9yXfkp6JURcXX"/>
          <p:cNvPicPr>
            <a:picLocks noChangeAspect="1" noChangeArrowheads="1"/>
          </p:cNvPicPr>
          <p:nvPr/>
        </p:nvPicPr>
        <p:blipFill>
          <a:blip r:embed="rId2" cstate="print"/>
          <a:srcRect/>
          <a:stretch>
            <a:fillRect/>
          </a:stretch>
        </p:blipFill>
        <p:spPr bwMode="auto">
          <a:xfrm>
            <a:off x="7164288" y="2780928"/>
            <a:ext cx="1466344" cy="151216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Adolescent Safety</a:t>
            </a:r>
            <a:endParaRPr lang="fr-CA" dirty="0"/>
          </a:p>
        </p:txBody>
      </p:sp>
      <p:sp>
        <p:nvSpPr>
          <p:cNvPr id="3" name="Espace réservé du contenu 2"/>
          <p:cNvSpPr>
            <a:spLocks noGrp="1"/>
          </p:cNvSpPr>
          <p:nvPr>
            <p:ph idx="1"/>
          </p:nvPr>
        </p:nvSpPr>
        <p:spPr/>
        <p:txBody>
          <a:bodyPr>
            <a:normAutofit fontScale="85000" lnSpcReduction="10000"/>
          </a:bodyPr>
          <a:lstStyle/>
          <a:p>
            <a:r>
              <a:rPr lang="en-US" dirty="0"/>
              <a:t>Most parents and caregivers will have had many talks with their child about </a:t>
            </a:r>
            <a:r>
              <a:rPr lang="en-US" dirty="0">
                <a:hlinkClick r:id="rId2"/>
              </a:rPr>
              <a:t>basic safety issues</a:t>
            </a:r>
            <a:r>
              <a:rPr lang="en-US" dirty="0"/>
              <a:t> by the time the child becomes a teenager. However, talking with adolescents about safety can present new challenges for parents and teens. </a:t>
            </a:r>
          </a:p>
          <a:p>
            <a:pPr>
              <a:buNone/>
            </a:pPr>
            <a:endParaRPr lang="en-US" dirty="0"/>
          </a:p>
          <a:p>
            <a:r>
              <a:rPr lang="en-US" dirty="0"/>
              <a:t>During adolescence, teens struggle with separating from their parents, establishing their own identity, and becoming more independent. Adolescents often are influenced by peer pressure and can feel invincible, which may lead them to participate in risky behavior.</a:t>
            </a:r>
          </a:p>
          <a:p>
            <a:endParaRPr lang="fr-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Safety Poster</a:t>
            </a:r>
            <a:endParaRPr lang="fr-CA" dirty="0"/>
          </a:p>
        </p:txBody>
      </p:sp>
      <p:sp>
        <p:nvSpPr>
          <p:cNvPr id="3" name="Espace réservé du contenu 2"/>
          <p:cNvSpPr>
            <a:spLocks noGrp="1"/>
          </p:cNvSpPr>
          <p:nvPr>
            <p:ph idx="1"/>
          </p:nvPr>
        </p:nvSpPr>
        <p:spPr>
          <a:xfrm>
            <a:off x="467544" y="1340768"/>
            <a:ext cx="8229600" cy="4608512"/>
          </a:xfrm>
        </p:spPr>
        <p:txBody>
          <a:bodyPr/>
          <a:lstStyle/>
          <a:p>
            <a:pPr algn="ctr">
              <a:buNone/>
            </a:pPr>
            <a:r>
              <a:rPr lang="en-CA" u="sng" dirty="0"/>
              <a:t>Adolescent Safety</a:t>
            </a:r>
          </a:p>
          <a:p>
            <a:pPr>
              <a:buFont typeface="Courier New" pitchFamily="49" charset="0"/>
              <a:buChar char="o"/>
            </a:pPr>
            <a:r>
              <a:rPr lang="en-CA" dirty="0"/>
              <a:t>Drinking and driving, drugs, food safety, sport safety, helmet, car, peer pressure, internet, school violence, relationships, first aid, sun safety, etc. </a:t>
            </a:r>
          </a:p>
          <a:p>
            <a:pPr>
              <a:buNone/>
            </a:pPr>
            <a:endParaRPr lang="en-CA" dirty="0"/>
          </a:p>
          <a:p>
            <a:pPr>
              <a:buNone/>
            </a:pPr>
            <a:r>
              <a:rPr lang="en-CA" dirty="0"/>
              <a:t>1. Slogan</a:t>
            </a:r>
          </a:p>
          <a:p>
            <a:pPr>
              <a:buNone/>
            </a:pPr>
            <a:r>
              <a:rPr lang="en-CA" dirty="0"/>
              <a:t>2. Drawing (color)</a:t>
            </a:r>
          </a:p>
          <a:p>
            <a:pPr>
              <a:buNone/>
            </a:pPr>
            <a:endParaRPr lang="en-CA" dirty="0"/>
          </a:p>
        </p:txBody>
      </p:sp>
      <p:sp>
        <p:nvSpPr>
          <p:cNvPr id="1026" name="AutoShape 2" descr="data:image/jpeg;base64,/9j/4AAQSkZJRgABAQAAAQABAAD/2wBDAAkGBwgHBgkIBwgKCgkLDRYPDQwMDRsUFRAWIB0iIiAdHx8kKDQsJCYxJx8fLT0tMTU3Ojo6Iys/RD84QzQ5Ojf/2wBDAQoKCg0MDRoPDxo3JR8lNzc3Nzc3Nzc3Nzc3Nzc3Nzc3Nzc3Nzc3Nzc3Nzc3Nzc3Nzc3Nzc3Nzc3Nzc3Nzc3Nzf/wAARCACVAK4DASIAAhEBAxEB/8QAHAAAAQUBAQEAAAAAAAAAAAAABgADBAUHAgEI/8QAQBAAAgECBAQEBAMGBAQHAAAAAQIDBBEABRIhBjFBURMiYXEUMoGhBxWRIzNCscHRUmKC8BYk4fElNkNTcpKi/8QAGgEAAgMBAQAAAAAAAAAAAAAAAwQAAgUBBv/EACgRAAIDAAICAQQCAgMAAAAAAAECAAMREiEEMUEFEyJRFGEjcTJCof/aAAwDAQACEQMRAD8A0KpaSOJmhjEjdFY2Hv8A73wAU3Gea/mEkValIiAsUCxMCFBsCxLX6dhjSdOMm48okzPO0jyyhmUswhM0KG1Q2q2m/YHbbvvhryCwXVORBAPRENE4qoVyxq2RXYqQGWEagfUHt67W5YhwcXUTS5lLDI8iR03jxxPdbsPKVB7Esv3xm2UzzgNQV8hUTwiZAW0mTULqQB/CQL9uWGKuoFJNFFTus4Lq6RxMSw3HlN+e/wBOWF/5L5/YlzUJukOcJlFGqZhIZasxKzJGNOtrbm3QX74rU48Px0dPLSQWkYKCtRbSSbAG4wEyRZjxXm8tPTzJG0jFp5Qx/Zr0VQAT5RtvYeuCCnyXhjJKf/xvM4Z6kMJKgBNTTBA4FkUkg+YcuwwrepclwOoWtm9TRKOqapDCSmnp3TYpKB9iDY4lab8rfXDFFVw11JFVU7h4ZVDow7HHss6IL6gbdAd8KrWxOZHCwA9zyqkAQJpazczfDdLJBSlxGWIbuRtiJNI0zam+g7Yb042qqMTDEHu1tAll8WZZNAZR1G974fkrYgACST1AH2xThCTte/pjtllQXbxAO5UjFjSu+5FuOdiWXxo30KduQ5YjS5jK2yw/yxCJY82uMIL6Y6KRJ95v1H/iaiTZwI19TjiV6j5UlRU9DhvSe2Fp9MW+0Jz7zfqeBR/7oP8ApOI1RlmV1crzVmW5dPKwGqSWkR2PuSLnEogDY4RXY46a1lfvNsBs7Ip+MMpoqKGCmoYp/GEMEYQazsTYWHX7nHlZEsteUeWRB8NIRobTvcjnhniyTw+MsvbprFrC990/vjvOZKKny+WurohIIgwVSdJYk7KL9ScDsbgQY1WpsGfMGOJamH4HL6WnmkaV4FaQGRiFUjYDoOu2BtJGHlGpufMXJ/3/AFwmllDs8hGoknQT8pPT0ABAw9TUzSkyzzrT04AUSbAs3bf0G/t74WO2t0JsUotCAT6BqZRTU01QwLCJS5A6jGWS509cnx1TM8FISzQUsbeGFB725nfc+uNUzOkFbl1TSkG00bISGsdxbnjJM2yXMcnykU2YNAs+aKIwqnU9PGu53G1ybDa/LF/J5ECeeUQezLOlllDU9JGzgAIwG9hsAT05csRlzCmab4uZSauPZVYE29Ri7o8nV8mzOanhkK0oDBlXUxsRrvb3vgcaJ2QTeESmqxk/hGxIFufTn64TIz3DqmjqWVBU0himRGkYXu8ckjBZOpJAIB3tti5pabK5xFJAZKfQyyMI3KI+luXoduY5YoqamimgkhdLTDoDa+DmlymTifgmiioBHHVUM8qzoxt4pKnf6kqbYsq8zgg2GGaBleYQZrQx1lK7NHJfmd1PVT6jErT6ffFRwtlUeXUkzQwPAlQ4lETCxAIBAI6EX0/6Ri9TytcqD740l6Xc7giI34MgXVoNu+OoIGmkCcl6m2HzO5INgLcrEjCWokVtQse+OcnyX4pJ0FJDEbhbt3OPJ5EB0OAR1viI1Szc9QPocMsdR8zP+uA/bY9wwdB1JFQsUwVYwqk8mGI8lFMo3QH2wlAQ3Fz66t8diRgbiSS/vgg5j1KNwM8hoi6FpQVA6YZmiVI2kDr4Y5u5tp98dT1QggmmnkIRVLOxPIDGaZ1xk8NclQxDAG8NHYMAp6nsx7/S2B22ugJ9mQIjdCHZzClFyZLra+vSdNve2H4ZY5oxLBIsiHcMjXGMrzTjTNcwhaOGiWmpr+vmHYkkfyxBynimtyyugqEUKrfvERvJMt+u5F+x6dcCo8p36cATtlHEaIeZpLlmXcTfmmYa5J4vLBEgva6qS3bpb64zjizNkzKqEUZIpYXZlDAC7kkg2+pGLTjTODPKJwAZJo9dlNiinl9tsB8ST1TeENKm13kPJB1J+w9drYPcBoUdmP8AhL+PJvU7oacT63nfRDGf2pBsLDoPXDNbU/FuqKhEUYtHGFuFHe3c7YdqZvimjpKKM+CuyIPmc/4m/wB7YO+GeGYqCnMtcgknkG6tyUYJyTxV0+40W+TNZ04APxKyerzDMMsahBu0bRub20jUo1f/AKH0vjQ7Y5eJHeN3UExklT1UkEbfQ2xRxyGTDErY8npo8lbLKdNELQeESAAWOm2o264x7KMplVGyRo2ac1D048p3JPM+gBucbpp8vbAfkzB/xAzazWIV7KB0/Z74XuQFlEYoYgGCH4g8MSZNXrm2Wxs1NM6rLYk6Wtb9CQPqcWX4VNUjMamOZfDhq6UTxqx+Yq2m9vr9hjSKyjp66nenq4Vlic+ZG5bcv0xBpeH6CimoJaVHjNDA9PCNV7xta4N9zuL3xcVgNogCdEngDe3L3x7pw5YCwAFselbcxbBwwleMa04WnDgFzsL4Vu4tjuyZG9OFpw5bCtibJkb04Wm+PZ5YqdQ08iRqxChnNhc8hiulOby5q8dK1HHRR6L+KjM7ki7AWPqP+uKl5YJokTjRpI+Hapk3VNJcAfwg74x/IokzOoq5qkvdXU2BtcnvjfXRXVgRqVhYhuRHY4zHMsvo8k4nq0yuiMMDxhikiExFwCCVBO43U25XHLur5I1djHi9PIwAC2CqBbcAdPbFNxPlUgqKIuBAZWsJGsAAept9MXZbUSWKaid7AL9ht+lsV+d0/wATls6qoZx50v1Yd8Z1bcWBM1HTkuQRqpTmNa+gsbgJGGFvIotv6dd++OaiQlRRUh8TUbO45yt/Yf0x4ZDAhgpiZJ5f3jKOX+Qevf8ATBnwxw+MrgGYVseurawhi/w35c9h79Ofpjb5rSv3H9n1K6EUD9STwhwytFGlTURh6p9gLfL6YOaWkWJCXAZyd/T0wC5hmVTU5ZVTZdXqnhEx+KjWYuOaqDyA9eeLTK+NMvSGNJpZ5vJd5LBiG7WHPrv6YRem638z8xY2bNN04WnHdsK2HNiGTgLcjARwvIJeN84sm1pCD/qUYOgNx74COEv/ADhmynUABIb3BB84wG0/kv8AuGqH4t/qGmn3+mKutzTwta0qhylw7kXAPZR/EcV34gZzNlWUxwUbiOrrZPCRuqLa7t6EDa/QkYy+rzGCgj1VE+na4UXLH2w4ni2X18g3ESqKAe5okeb0Nc9p8yZnO3huxjW/bTsP1xNSnjTeHXH1/ZOVv98ZMr5pXBTRUaxq9tMlQ1yb730jf9Ti5pMn4naIRyZ9WRxD/wBOnVY1Hte5xjeb4taNtd2n5jiKx64zRWzo5bPTxZk2qCclVmtbQ3TVb+eL5QCBYg+oxiua8KV5pGdc0qpJttJmqCwudtxp9emNFyrPqagpqbLah6iolp6dFacxgarCxY79SDg9F9YrGtpi9tLA+oTacLTiFT5xQ1EixpNaRhcI40n788WFv074aWxWGgxcrkGOOtX5XHDF47TTOUSKMArJsb679LDnzwK5JxDXZRqiZGmAKiSJ33Uabc/YfbGiZxRxVdBLHNGjkiya1vpPfv8AfAlFwlSRUpqK69TM7KzRBBFELMDYKOewtuTzthe0MX0GM1MvAgiF+X1MVfQwVdPcxyoGF+Y9D6jA3+IGrwMuX/O9h9Fx1mHCdTRytU8NVUkDXJNKZCFO/wDC3T2Nx2tgYqszz3OKs5ZURM88LXEMkaxvcDcgjbTY2vyviXOeBDSVKA4Ikb4WaePUiuqA2Lhgq37EmwxxIqj9iZIXZlOpY5A1ve2K7McuizHzNO8RXZkZf5qeRxDiajoFkp8vZqmqfZyo1MO17bDrhABSME0CR+5L4KyinnzWrm8PxJImXQOgJ3J98F2flKGnHmHiLE8pv6bD+uKf8M0aKqzTWbu6xubdL8v0Fhi24wjV1YNYhqOQb9wQR98NvvMBvjIBjsD5MuiqUzKqiGmKkAWMLt4jad2Pfbf3OL+hhyypyDLZMxhg0tCpUyDSb2/XFA+ZimkzGhpKfx46t1kvHuI00gFrDl9fvjzJ+GJc4ooqmrzKeKmsVgip9ioBtuxv+g2xrDMiTjBpOTecLCwsLQcS/MPfGe/h9MZuJM3YAhVMoNx18X79cHlRVU9JGZaqeOGMfxSMAMZrwdnWW5fnFbJW1sVPBKZbSSnSpvJcHUdrWvhezt1yHqU8GjP4zS1VPmeUSRRO0bRSxrIELBGJW/1sL+tsCldQZfTcH1ddHL49RUQEK7EMxsbm/b26Y3oNTV0IJ8Oohaxvsyt29PrjE+OeHJ8pzPMEy6A/DVEbl4AfKdV7OnqOowS53Khd6E5V2YX5PBDFQ0h+VWhQsybt8uJMZLRqXWzHmL8sV/D1VFWZJSzQ2cCJUI/wsNiD2OJdbO0EXiiCWUD5hHYsPpffGK4JbDNhcA2dzqzRMgKgghtwDe24H6jHtJTVM3FFODVxiWpyxplAjGmwcC3L/MDithzFkp3qKiD4SEC0cbnzsT1A6DE5cwhp+KMllSaFwuXTQllbYtbVa/uow34xKg7mRXyF5+pPqKWZWnlqqJHjS6NPAdNrcyR1/TpjnhjiGWYCSbUcudglPJIeY/xe24I7jfljlpzxPU/llPIyZLSH/nJ+XxLg30D/ACk7nvfDtTTpHWTUdEiCKqQCAsNKRuPlI23AOx9GAw2UBPJR3EDqABoT1txTkC58w5b9cQa6HVrm1t5k0FOnO9/ffDeV1ckuVxLJ5XilWJlvcgdAfblf0w/mE0MFMzVMqRjldmsMcLcsIlkXARLGNi8UbbamUNtz3xn3FvF6UfEqUcFL8WpVYZFjYa2Gq729OQN8T+K+LFyfI4IqNxJmFQmiNENyOY1fbbALwvklVWTT1WYKsce7VFS7HYc9AuNha1zffpbYi9yBq+LDdlUB5Q4kreH+IyiyRQysF1T64/MijoT0vawOB/Kcip4arMHAMTU8DGKnVfJIGP3Hygf/ACvhHNLTwtlUMUNLATZpYvPN0sVv5Vt0v/LFhkOa0s+bU9LVUsMdRDB+yMT6RLY3FlO2oAnYne1xyxkWeM9CMFaHW4E4J3lGQ1PDtVUVKRSTrMixyKCDp09j/fDPFIgzKmjS7aHilVrGzKRoNvSxwZPmEYCsh1HVpkX+JRy5c9sU/EeSpNItbTsEnsRpAuHv009b29/uCtT5rh/8sKfUBsniSKXNKaFAq/BRMAd+a9/fHPC+dUGWZBDFVzaXEsgA62Lk9ffEOCkzKTOqyhjqEo5kpYzOQS+pRcADlvtvf9MTODKehlpKqprIad6lahojLKATpsCBvy9hj1yMGUERJ1BUhpskM8sssymFUjRygfXcki3S3r3xF4hzRckyOvzN42kFJCZNCjc26e1+Z6YoqbLKmiqGOXZ7Vw0/zGKQ+OiMSQQRISwG3RhbHrZtUQ1sVRm8CTRUxIFVQTOBc7kmO9yLDcXb2wthlcEzZKrPOIAK+akqK2SbzJICixqp5BFJ2H374Ylpa+kDPV5ZUxqNyfK5I77G9salwxpajeSCMLTyyM6EjS27HmPax+p5YspEkkqYlMUTwEHWz7kbbW239fTCwu4sTHyC9YX0JlvCnE75VUJLTVAkomN5owSRbqwHQ9b9carndDl2Z5cWrnCRINYqAbGMdwfbGS1WSJUQyUeWQpHmNNKypJ8qpEfMoc9dmtb09MHGcVlTT8JQJQ5lTxNSwqtSGuHewA0i/Lr/ANsdHkJb1nf6iz0tX2IO5vw3LQT09Rk2Y+JJVDWHpio1Ly1FSbHpiA8vEggld6wFYGYS2pgGAU+bfVYG3fEKmSZAI1mkCQ+VWU29ToPMDf8Anh/w20OiSyLE5u8es2Y+vf64cp+k2XLz9QX88KMMs4uJ4aal8GHIppmMeh552DPIOtyNvpgckrqM0kjTSzQ1Ect4Iim9ja9jix1LElybKo3N+QwytTTuDaSIk7WFrnvh6z6NX1j4ZRPqLj/rC3hGqzgZbTx5Zl1G8Ivoaon0sxvubb4s+IGz96JGq4sthKvdTHK7NexuOQtt9wMUHCNfNQ1ExnjVsrlI8jpcO/VkJ2uNvffthzOuLI4+JUh8N5cspmUnUxL32YkC1ytwo58gfY5LhKnKbuRnHvGqPcezriKqyFZ4JFifMamddKwg7NbdgD6m2B+TLuKK1zUz0Ecpa40zS6zv2tf7YsqRqHi3iOnmljfxIPEnJe1r3BAt/EP0tb1wUw0tTTSvL4tPAGc3YL5WB2CaQB13ubnAUtKjoQ6157HczI1EPxCivoZaOZSY1kKnSfQH+2CFM0/Noo6ZEFPDTMFaBDsx5k+txt6XPbF9xFGlZBLTVtJGXOzFXI1CwPUcvQ9b74zfJq9Keqlgs12SSNTtdbHb1vYfbD3jWixtcQPkqeHUuGqo6dVSXUJdysardnB3BA63/vhpcomr6nx62Mxxr5ginzXG45bC1gb+nTE+KN6aGnnqVaSdpFurWuARYDsCP74mT1IUlfFjjUfxM39O+E7M5EiLpXmRUdZU5arw1IqKmlMemMMVLKSeR/vzw9xJxLWR0EcmUzxQxyw3aTwf2im5GxO3TthmJ6eXy/F+K3PyzWF/YWxSZ8TTeHCjsQrAhQwKjcuSPfnbCllCE8h7jKH9wly7h+ogyCLTIiZhVTajVSDxGKkXbfmb+uJNFwZk9NDaaI1jMbs0zbX7hRsMD8HFLUEEVNSK9TFAuoTSNspbn62vy98VWYcR5tVsGMrA32SIch9cXoW4KRsG3kVIQCN2aeZhNXylKZUQQgGe6aZhc+UWPPpcfTrirq5aSiyunqqrL44qSCVGED6R4HmI1n07D9N8WTpIK60UykiEH4LQumMavnA5f0223viN4eqgjf8AOGEbzIpqzHGS/n/dtccun8t8avx1AiV/C+fwyO9AzFG8dnhLsF1oSSBbofTF1WZ/SUMbLqSatCsVpadw7Nbfpy+uKLNeHcsY1Uhiiiljp9XwkcSqALkagEUatgNvQdcBeWRUUEsEzTyqscthUX2BHO4IsBbny698ZtqNWfy+ZoV2Bh1CzhqaWppXaanMdXUTyOVtoVzfcKWtcL8vpbDHE9R8PTRxsqTx1MgEjxgssdiCiBrb3I3tseWKabOVnq5J0keWBpQWd9wQOqx/KDudzc3xp9Lwxkc8MNR4T1GoB0lknYlr+xAxynxjVZ94Dv8AuUuv5rwb/wAmVCb4oRU9APGnqW0RInMnr7dcdVtPLw5XHLs4FW7oobxaenMqEHly5fXGhLlmT5LxjDVUkENKHo5HnVAQBuLFV5LezbDt6Y8qYcv4hlGY1NPFUrZo4PEX5Uv79ee+Nby/rBrAb0IhX4oPUBkqHkS9BRSwauVVmAAC9ykYsWP+7jDUUNJDNRRtEJqFKtJJy4BZl1DxGPe45qPpglq8m4foq5YWnkohUEAEuWRSeXzbW25bYqs6yHMqAwyFWlo5WASaAEg35au31298F8XyvG8qvk5IMqyWVN0IS5VmLSZfPQ5XBBJRws0YnlI8JUuSt+xseW59sZ9NUSS0UiHTJ4UoBYKTZC2x1dr2AHt3xYZVmMFDnRpKmJmJbRIusKrNa4N/THueusGYGvy6GlhhKMs0KedWUg69Q6gj0t1xl+YgV83r9/uaPgsc7lHTzTUc8dRRTNFOhDI6fy9QcGX/ABPHPSUldmgqIGDlFlp5giuy7kaG2Pr/AExV5MaXNKiRvy2BIFC6nZ9QPe3qf6Y94gfKDlsFPmBMcMMrpTLTrYpc3JKjn16YqKCF9xqy0M3qTc543o84jFBltPIZHcKXmUWUE8/Xnyw1xBkVNl+f0UdP+7pqFNJ6l9R3NvY/rgTjpMvjkknpM4RRFZU8ZdJ6H6WODPiOCoz3MMqzCkbQBAIdaMBq1e4+Ut78r4tUCNEW8oAqOMrM2r5xHHCo1zySDwiosVPLf9fvj3MocuoZUppmikmVA0l/MzOee3S3QYlwZaKGpqFzA+NUB2i13vYdhsLe4588CWZZM2V1TSQPK4dy6y6SSB6kfpvimdxTGySsw+EEZkpqaW6G4KjSP54jS1c8kURUlphfY76FIN2+gxEioZaueOKV0ViQUNTJa9zsAT1wfZDwG9BUNPV1qMSmkJGpHPc3JPTFLDxwwlS9EfuUOVUqPQSqVsHOldrkAD++OMni/wCYmeawaP8AZ2PfmT/LGgUvDmXUsaxCMsiCyqeQxOiy+kiBEcEYubnbmcANrneo2qVKEwf8Zay0paUSqoVtBBkJAYm97ctxtYjESekm8INJBB5XUyISBGVDAkm/I2v/AC9cdSZrIuq1Ol9it5eY9bDHn5jUSKR4UPm20sxYW63FsMfy/wC4liSNC8VTNoictEsQMUoIEm3QE81/p+uM6paGfMKCuKUVRVXep8PwkJUMyOFIPy7MVPW1ri9sOZlxLmkWY11HQweBTo5iEITWQVJGq7A7nb6WwzNmEuZUhjr5po5lsrhpGuht0N+WChWuxvgRgqtI0/Mj1JyqHwqWhKVUKwqZKqKQxkSEXICsLEDr1HLmDgs/D7P69H/KwiVUCqXju5VkF9xyOpd/pcdMBFNlk7VgFOqzRyW0kEC3+zfBTkOVVdFm9JUvIiSCQBArd/Kbn2J/TDhB4d+4qSN6l9Gk1Rnea1OYLGapY4o9CtcC+4RLi5O/obk4kUfDtRLVzQpWvTBVV3WNR5ZWv5L8jYWP1x4VGV5lWV9S4lqlqVLljchNKgBewtvt64k0vElHRz1NRVVB8SWTzIvyoALBj7jr6Yyw62gqw9GGAzsTio4QRqd/iHFYSLaX81x6euI+RVMuV0kdA4YtGDuzBiy35m/P2NjgloKuCqg+Lyqdaimc3KIRdT1I9fTA/V00RzuNqqWaKmOoO0Y3sSCL33UX5kb4MFCjjkhPzKjPKbK6usqaiKCPxUiAYmPZDfkD353HTbFBn0EGXxNGsatFNHKkp0hdK7r073t9egucazHlGUQJojoqfT28PVfr198ZBxXmiVdSiMIYwkjt4cUYXQBfmRvfbv69sd5AHGEsh0SwyTNcjoMrqnMsJqwhaJHiZQxtsEU2DN/mOBvMKl6qEq6xgXDqpW9yD1+9/ri5y3gXOM2y0VwnpqWOZdcazC7MhHM22F8VFDRfETDxj4kcZCELyle9re3fvf3wW1agNbuRCScEM+HYOF87raeqy/KqRGjVY5YtA/ZuASfLvtcgg4PDGjBQEj1L8ht8p74yrhSpnl47paak/aU9OxSURx7BdJ1ebsGsPoca43ghPMGH+kf2xw4PiVZiDm7Mwnp6xaaSrmrvO0h0BIw4c353O5vz72tiBWV9VR0kks08VgNv2QuSfriXxXmQymf8taklZ4CDHKCNEiWIB53B6EEcxgay3LMz4rzWnj8KZYZHI8bwz4cKDmb8jytbucAUH5gCWJnHDBizLiajjqoxNCz7RsSDcC+r7DGxsyD+MbcwTjrhfh6n4ey5adCss5JaWfwwCx97XsOgvi4Om26XHcgYj18oZH4yk1qTsyk+jA49BxblkHJVH+kY48Rb/wAX0NsU+z/ct9yQEyeUzI7SpHpHTc+3L+uJK5ZCoJ8Ri1uajTjrxG74arJKpKKoajUPUrExhU8mex0j9bYsKUEEAIA8ay0NBn0qRzLG2iNnEkgF2I2t9AOeLLh7NKeJxWtCgilUJOWsy6QfnUjY23J9MZDHmfiVjz1QeR2JLtKd2c/Nf1v06YsqPPko2Y02uDX86oVKt7qdj74eRl4cTOvSQdBmy53wjl9agmokSkrI/laO6ofRgNvrzHfpijQs6yUtQvg1URs8bDcMOvqOR26YIOFc1nzTh+jnNPLDP4ehnqEI3UadQ6kHniq4w4SjzaoWtkzb4afQEa6WQqOVgDfv1xRbinR9SvAN0epTVmexVVY1FnEVNFDEqxPXtMUeNbA+drgb3sL88U2fZ/kssjUeX1lH8DGAFCSABz1JPXEFs3oKfhPNckCJ+YfFSRM7DaQBreIPYDl7YDYXeGIyRquh202YXNx/3GJ49Z+8bivr4lmcL1sK8szufIcw+IyerjPK6B7o4/zC/wD1wepxPT8SRu0EfgVgi8N6djuSdrqf4hvjGnqC2rVDFcemDb8IctjzTif4qVdH5WFnRV5Ozh0F78rc/fDXklbPyKYZUWAzaqutpsuoZKmpuIqePU7Aath2A3OMGzSaOrqayanTwxO7siv829yLn64078Ra2kgpIaKsSN4KgGQJINpGUggfQ72xk1RLCJGaGYRhr2Q+YW/mMJCxU9juFRSRs3Lguenq+EMokhQqhpVTS3MEbEH63wG8X8PT0GZ09Dw9SSBcxfSkiIxjpizftCSOWxJv0F+tsX34W0FRBwokdYqNDNI0kFzuUPO46b8h2wXimhWNVRFVRYKoG1hyxU5y2V0g9Sh4S4YpOGstWniIlqHUePPuNR9ASbAdsXdgnUY7CwszAMAbnY9cJqZG5quxvuL4hJMrKDiPhnKs/aJq9X8SLYSRSaDbttzH62xKyrL6fK6KKjoE8OnhFkQNf3JudyTe564smhN9LKrL3PPDixJbljkki65ByA/UDDMtbBCVWeeKMs1k1sBc9r9/TE5oUOxIw29NGRYqpF72IB/2cSSR/Hjbk8Z3tswO+PSIjzIGODlkEep6dRTsTcmEBQx9V5E48KVcTWCxzrbmp0H9DtiSTwKMdG6qWU2IFwe2FhYkkw3ibhONK2vraaqMcLBqgQNHqILG5Gq42uT0wzDwXFLCrTV8xLrqOhFFidvXCwsE+J2bjl6JHl9NFGGCxQqi3N9gLC/rtgS4kqJJ63STZQOV9sLCwMzkCM7yGhlWqqIkaKosZNauSLjc+W9t8C2S5ec4klj8UQiNBJ8uq9+nMYWFhuh2askn1AkDlD7hTgHKquphbMJJ52jUNIgbTHLc8iOYA9CPW+NIyHJcsyCGWHKaRKdGcu9iSXPqT26DCwsL2O37l1A2UPHPg10sFLV08cqQnxF1i51EW/rgcgo6WlUmnpoYzc7qgBwsLFQdAMuCdyEnCmbVCVRpL3i5AE8sEXEFdLS0BeM+Zja/bCwscnSIFHMKkSajK5a/PUcW+V8SV0BjjkYTIx3Df3wsLEnIZRztLFci3pjwysAcLCxJJDqa9oVJCXt3bEE549/3I/8AthYWJJOYs+ka5aFTY7WbEpM0aQfurf6sLCxJJ//Z"/>
          <p:cNvSpPr>
            <a:spLocks noChangeAspect="1" noChangeArrowheads="1"/>
          </p:cNvSpPr>
          <p:nvPr/>
        </p:nvSpPr>
        <p:spPr bwMode="auto">
          <a:xfrm>
            <a:off x="63500" y="-477838"/>
            <a:ext cx="1143000" cy="981076"/>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1028" name="AutoShape 4" descr="data:image/jpeg;base64,/9j/4AAQSkZJRgABAQAAAQABAAD/2wBDAAkGBwgHBgkIBwgKCgkLDRYPDQwMDRsUFRAWIB0iIiAdHx8kKDQsJCYxJx8fLT0tMTU3Ojo6Iys/RD84QzQ5Ojf/2wBDAQoKCg0MDRoPDxo3JR8lNzc3Nzc3Nzc3Nzc3Nzc3Nzc3Nzc3Nzc3Nzc3Nzc3Nzc3Nzc3Nzc3Nzc3Nzc3Nzc3Nzf/wAARCACVAK4DASIAAhEBAxEB/8QAHAAAAQUBAQEAAAAAAAAAAAAABgADBAUHAgEI/8QAQBAAAgECBAQEBAMGBAQHAAAAAQIDBBEABRIhBjFBURMiYXEUMoGhBxWRIzNCscHRUmKC8BYk4fElNkNTcpKi/8QAGgEAAgMBAQAAAAAAAAAAAAAAAwQAAgUBBv/EACgRAAIDAAICAQQCAgMAAAAAAAECAAMREiEEMUEFEyJRFGEjcTJCof/aAAwDAQACEQMRAD8A0KpaSOJmhjEjdFY2Hv8A73wAU3Gea/mEkValIiAsUCxMCFBsCxLX6dhjSdOMm48okzPO0jyyhmUswhM0KG1Q2q2m/YHbbvvhryCwXVORBAPRENE4qoVyxq2RXYqQGWEagfUHt67W5YhwcXUTS5lLDI8iR03jxxPdbsPKVB7Esv3xm2UzzgNQV8hUTwiZAW0mTULqQB/CQL9uWGKuoFJNFFTus4Lq6RxMSw3HlN+e/wBOWF/5L5/YlzUJukOcJlFGqZhIZasxKzJGNOtrbm3QX74rU48Px0dPLSQWkYKCtRbSSbAG4wEyRZjxXm8tPTzJG0jFp5Qx/Zr0VQAT5RtvYeuCCnyXhjJKf/xvM4Z6kMJKgBNTTBA4FkUkg+YcuwwrepclwOoWtm9TRKOqapDCSmnp3TYpKB9iDY4lab8rfXDFFVw11JFVU7h4ZVDow7HHss6IL6gbdAd8KrWxOZHCwA9zyqkAQJpazczfDdLJBSlxGWIbuRtiJNI0zam+g7Yb042qqMTDEHu1tAll8WZZNAZR1G974fkrYgACST1AH2xThCTte/pjtllQXbxAO5UjFjSu+5FuOdiWXxo30KduQ5YjS5jK2yw/yxCJY82uMIL6Y6KRJ95v1H/iaiTZwI19TjiV6j5UlRU9DhvSe2Fp9MW+0Jz7zfqeBR/7oP8ApOI1RlmV1crzVmW5dPKwGqSWkR2PuSLnEogDY4RXY46a1lfvNsBs7Ip+MMpoqKGCmoYp/GEMEYQazsTYWHX7nHlZEsteUeWRB8NIRobTvcjnhniyTw+MsvbprFrC990/vjvOZKKny+WurohIIgwVSdJYk7KL9ScDsbgQY1WpsGfMGOJamH4HL6WnmkaV4FaQGRiFUjYDoOu2BtJGHlGpufMXJ/3/AFwmllDs8hGoknQT8pPT0ABAw9TUzSkyzzrT04AUSbAs3bf0G/t74WO2t0JsUotCAT6BqZRTU01QwLCJS5A6jGWS509cnx1TM8FISzQUsbeGFB725nfc+uNUzOkFbl1TSkG00bISGsdxbnjJM2yXMcnykU2YNAs+aKIwqnU9PGu53G1ybDa/LF/J5ECeeUQezLOlllDU9JGzgAIwG9hsAT05csRlzCmab4uZSauPZVYE29Ri7o8nV8mzOanhkK0oDBlXUxsRrvb3vgcaJ2QTeESmqxk/hGxIFufTn64TIz3DqmjqWVBU0himRGkYXu8ckjBZOpJAIB3tti5pabK5xFJAZKfQyyMI3KI+luXoduY5YoqamimgkhdLTDoDa+DmlymTifgmiioBHHVUM8qzoxt4pKnf6kqbYsq8zgg2GGaBleYQZrQx1lK7NHJfmd1PVT6jErT6ffFRwtlUeXUkzQwPAlQ4lETCxAIBAI6EX0/6Ri9TytcqD740l6Xc7giI34MgXVoNu+OoIGmkCcl6m2HzO5INgLcrEjCWokVtQse+OcnyX4pJ0FJDEbhbt3OPJ5EB0OAR1viI1Szc9QPocMsdR8zP+uA/bY9wwdB1JFQsUwVYwqk8mGI8lFMo3QH2wlAQ3Fz66t8diRgbiSS/vgg5j1KNwM8hoi6FpQVA6YZmiVI2kDr4Y5u5tp98dT1QggmmnkIRVLOxPIDGaZ1xk8NclQxDAG8NHYMAp6nsx7/S2B22ugJ9mQIjdCHZzClFyZLra+vSdNve2H4ZY5oxLBIsiHcMjXGMrzTjTNcwhaOGiWmpr+vmHYkkfyxBynimtyyugqEUKrfvERvJMt+u5F+x6dcCo8p36cATtlHEaIeZpLlmXcTfmmYa5J4vLBEgva6qS3bpb64zjizNkzKqEUZIpYXZlDAC7kkg2+pGLTjTODPKJwAZJo9dlNiinl9tsB8ST1TeENKm13kPJB1J+w9drYPcBoUdmP8AhL+PJvU7oacT63nfRDGf2pBsLDoPXDNbU/FuqKhEUYtHGFuFHe3c7YdqZvimjpKKM+CuyIPmc/4m/wB7YO+GeGYqCnMtcgknkG6tyUYJyTxV0+40W+TNZ04APxKyerzDMMsahBu0bRub20jUo1f/AKH0vjQ7Y5eJHeN3UExklT1UkEbfQ2xRxyGTDErY8npo8lbLKdNELQeESAAWOm2o264x7KMplVGyRo2ac1D048p3JPM+gBucbpp8vbAfkzB/xAzazWIV7KB0/Z74XuQFlEYoYgGCH4g8MSZNXrm2Wxs1NM6rLYk6Wtb9CQPqcWX4VNUjMamOZfDhq6UTxqx+Yq2m9vr9hjSKyjp66nenq4Vlic+ZG5bcv0xBpeH6CimoJaVHjNDA9PCNV7xta4N9zuL3xcVgNogCdEngDe3L3x7pw5YCwAFselbcxbBwwleMa04WnDgFzsL4Vu4tjuyZG9OFpw5bCtibJkb04Wm+PZ5YqdQ08iRqxChnNhc8hiulOby5q8dK1HHRR6L+KjM7ki7AWPqP+uKl5YJokTjRpI+Hapk3VNJcAfwg74x/IokzOoq5qkvdXU2BtcnvjfXRXVgRqVhYhuRHY4zHMsvo8k4nq0yuiMMDxhikiExFwCCVBO43U25XHLur5I1djHi9PIwAC2CqBbcAdPbFNxPlUgqKIuBAZWsJGsAAept9MXZbUSWKaid7AL9ht+lsV+d0/wATls6qoZx50v1Yd8Z1bcWBM1HTkuQRqpTmNa+gsbgJGGFvIotv6dd++OaiQlRRUh8TUbO45yt/Yf0x4ZDAhgpiZJ5f3jKOX+Qevf8ATBnwxw+MrgGYVseurawhi/w35c9h79Ofpjb5rSv3H9n1K6EUD9STwhwytFGlTURh6p9gLfL6YOaWkWJCXAZyd/T0wC5hmVTU5ZVTZdXqnhEx+KjWYuOaqDyA9eeLTK+NMvSGNJpZ5vJd5LBiG7WHPrv6YRem638z8xY2bNN04WnHdsK2HNiGTgLcjARwvIJeN84sm1pCD/qUYOgNx74COEv/ADhmynUABIb3BB84wG0/kv8AuGqH4t/qGmn3+mKutzTwta0qhylw7kXAPZR/EcV34gZzNlWUxwUbiOrrZPCRuqLa7t6EDa/QkYy+rzGCgj1VE+na4UXLH2w4ni2X18g3ESqKAe5okeb0Nc9p8yZnO3huxjW/bTsP1xNSnjTeHXH1/ZOVv98ZMr5pXBTRUaxq9tMlQ1yb730jf9Ti5pMn4naIRyZ9WRxD/wBOnVY1Hte5xjeb4taNtd2n5jiKx64zRWzo5bPTxZk2qCclVmtbQ3TVb+eL5QCBYg+oxiua8KV5pGdc0qpJttJmqCwudtxp9emNFyrPqagpqbLah6iolp6dFacxgarCxY79SDg9F9YrGtpi9tLA+oTacLTiFT5xQ1EixpNaRhcI40n788WFv074aWxWGgxcrkGOOtX5XHDF47TTOUSKMArJsb679LDnzwK5JxDXZRqiZGmAKiSJ33Uabc/YfbGiZxRxVdBLHNGjkiya1vpPfv8AfAlFwlSRUpqK69TM7KzRBBFELMDYKOewtuTzthe0MX0GM1MvAgiF+X1MVfQwVdPcxyoGF+Y9D6jA3+IGrwMuX/O9h9Fx1mHCdTRytU8NVUkDXJNKZCFO/wDC3T2Nx2tgYqszz3OKs5ZURM88LXEMkaxvcDcgjbTY2vyviXOeBDSVKA4Ikb4WaePUiuqA2Lhgq37EmwxxIqj9iZIXZlOpY5A1ve2K7McuizHzNO8RXZkZf5qeRxDiajoFkp8vZqmqfZyo1MO17bDrhABSME0CR+5L4KyinnzWrm8PxJImXQOgJ3J98F2flKGnHmHiLE8pv6bD+uKf8M0aKqzTWbu6xubdL8v0Fhi24wjV1YNYhqOQb9wQR98NvvMBvjIBjsD5MuiqUzKqiGmKkAWMLt4jad2Pfbf3OL+hhyypyDLZMxhg0tCpUyDSb2/XFA+ZimkzGhpKfx46t1kvHuI00gFrDl9fvjzJ+GJc4ooqmrzKeKmsVgip9ioBtuxv+g2xrDMiTjBpOTecLCwsLQcS/MPfGe/h9MZuJM3YAhVMoNx18X79cHlRVU9JGZaqeOGMfxSMAMZrwdnWW5fnFbJW1sVPBKZbSSnSpvJcHUdrWvhezt1yHqU8GjP4zS1VPmeUSRRO0bRSxrIELBGJW/1sL+tsCldQZfTcH1ddHL49RUQEK7EMxsbm/b26Y3oNTV0IJ8Oohaxvsyt29PrjE+OeHJ8pzPMEy6A/DVEbl4AfKdV7OnqOowS53Khd6E5V2YX5PBDFQ0h+VWhQsybt8uJMZLRqXWzHmL8sV/D1VFWZJSzQ2cCJUI/wsNiD2OJdbO0EXiiCWUD5hHYsPpffGK4JbDNhcA2dzqzRMgKgghtwDe24H6jHtJTVM3FFODVxiWpyxplAjGmwcC3L/MDithzFkp3qKiD4SEC0cbnzsT1A6DE5cwhp+KMllSaFwuXTQllbYtbVa/uow34xKg7mRXyF5+pPqKWZWnlqqJHjS6NPAdNrcyR1/TpjnhjiGWYCSbUcudglPJIeY/xe24I7jfljlpzxPU/llPIyZLSH/nJ+XxLg30D/ACk7nvfDtTTpHWTUdEiCKqQCAsNKRuPlI23AOx9GAw2UBPJR3EDqABoT1txTkC58w5b9cQa6HVrm1t5k0FOnO9/ffDeV1ckuVxLJ5XilWJlvcgdAfblf0w/mE0MFMzVMqRjldmsMcLcsIlkXARLGNi8UbbamUNtz3xn3FvF6UfEqUcFL8WpVYZFjYa2Gq729OQN8T+K+LFyfI4IqNxJmFQmiNENyOY1fbbALwvklVWTT1WYKsce7VFS7HYc9AuNha1zffpbYi9yBq+LDdlUB5Q4kreH+IyiyRQysF1T64/MijoT0vawOB/Kcip4arMHAMTU8DGKnVfJIGP3Hygf/ACvhHNLTwtlUMUNLATZpYvPN0sVv5Vt0v/LFhkOa0s+bU9LVUsMdRDB+yMT6RLY3FlO2oAnYne1xyxkWeM9CMFaHW4E4J3lGQ1PDtVUVKRSTrMixyKCDp09j/fDPFIgzKmjS7aHilVrGzKRoNvSxwZPmEYCsh1HVpkX+JRy5c9sU/EeSpNItbTsEnsRpAuHv009b29/uCtT5rh/8sKfUBsniSKXNKaFAq/BRMAd+a9/fHPC+dUGWZBDFVzaXEsgA62Lk9ffEOCkzKTOqyhjqEo5kpYzOQS+pRcADlvtvf9MTODKehlpKqprIad6lahojLKATpsCBvy9hj1yMGUERJ1BUhpskM8sssymFUjRygfXcki3S3r3xF4hzRckyOvzN42kFJCZNCjc26e1+Z6YoqbLKmiqGOXZ7Vw0/zGKQ+OiMSQQRISwG3RhbHrZtUQ1sVRm8CTRUxIFVQTOBc7kmO9yLDcXb2wthlcEzZKrPOIAK+akqK2SbzJICixqp5BFJ2H374Ylpa+kDPV5ZUxqNyfK5I77G9salwxpajeSCMLTyyM6EjS27HmPax+p5YspEkkqYlMUTwEHWz7kbbW239fTCwu4sTHyC9YX0JlvCnE75VUJLTVAkomN5owSRbqwHQ9b9carndDl2Z5cWrnCRINYqAbGMdwfbGS1WSJUQyUeWQpHmNNKypJ8qpEfMoc9dmtb09MHGcVlTT8JQJQ5lTxNSwqtSGuHewA0i/Lr/ANsdHkJb1nf6iz0tX2IO5vw3LQT09Rk2Y+JJVDWHpio1Ly1FSbHpiA8vEggld6wFYGYS2pgGAU+bfVYG3fEKmSZAI1mkCQ+VWU29ToPMDf8Anh/w20OiSyLE5u8es2Y+vf64cp+k2XLz9QX88KMMs4uJ4aal8GHIppmMeh552DPIOtyNvpgckrqM0kjTSzQ1Ect4Iim9ja9jix1LElybKo3N+QwytTTuDaSIk7WFrnvh6z6NX1j4ZRPqLj/rC3hGqzgZbTx5Zl1G8Ivoaon0sxvubb4s+IGz96JGq4sthKvdTHK7NexuOQtt9wMUHCNfNQ1ExnjVsrlI8jpcO/VkJ2uNvffthzOuLI4+JUh8N5cspmUnUxL32YkC1ytwo58gfY5LhKnKbuRnHvGqPcezriKqyFZ4JFifMamddKwg7NbdgD6m2B+TLuKK1zUz0Ecpa40zS6zv2tf7YsqRqHi3iOnmljfxIPEnJe1r3BAt/EP0tb1wUw0tTTSvL4tPAGc3YL5WB2CaQB13ubnAUtKjoQ6157HczI1EPxCivoZaOZSY1kKnSfQH+2CFM0/Noo6ZEFPDTMFaBDsx5k+txt6XPbF9xFGlZBLTVtJGXOzFXI1CwPUcvQ9b74zfJq9Keqlgs12SSNTtdbHb1vYfbD3jWixtcQPkqeHUuGqo6dVSXUJdysardnB3BA63/vhpcomr6nx62Mxxr5ginzXG45bC1gb+nTE+KN6aGnnqVaSdpFurWuARYDsCP74mT1IUlfFjjUfxM39O+E7M5EiLpXmRUdZU5arw1IqKmlMemMMVLKSeR/vzw9xJxLWR0EcmUzxQxyw3aTwf2im5GxO3TthmJ6eXy/F+K3PyzWF/YWxSZ8TTeHCjsQrAhQwKjcuSPfnbCllCE8h7jKH9wly7h+ogyCLTIiZhVTajVSDxGKkXbfmb+uJNFwZk9NDaaI1jMbs0zbX7hRsMD8HFLUEEVNSK9TFAuoTSNspbn62vy98VWYcR5tVsGMrA32SIch9cXoW4KRsG3kVIQCN2aeZhNXylKZUQQgGe6aZhc+UWPPpcfTrirq5aSiyunqqrL44qSCVGED6R4HmI1n07D9N8WTpIK60UykiEH4LQumMavnA5f0223viN4eqgjf8AOGEbzIpqzHGS/n/dtccun8t8avx1AiV/C+fwyO9AzFG8dnhLsF1oSSBbofTF1WZ/SUMbLqSatCsVpadw7Nbfpy+uKLNeHcsY1Uhiiiljp9XwkcSqALkagEUatgNvQdcBeWRUUEsEzTyqscthUX2BHO4IsBbny698ZtqNWfy+ZoV2Bh1CzhqaWppXaanMdXUTyOVtoVzfcKWtcL8vpbDHE9R8PTRxsqTx1MgEjxgssdiCiBrb3I3tseWKabOVnq5J0keWBpQWd9wQOqx/KDudzc3xp9Lwxkc8MNR4T1GoB0lknYlr+xAxynxjVZ94Dv8AuUuv5rwb/wAmVCb4oRU9APGnqW0RInMnr7dcdVtPLw5XHLs4FW7oobxaenMqEHly5fXGhLlmT5LxjDVUkENKHo5HnVAQBuLFV5LezbDt6Y8qYcv4hlGY1NPFUrZo4PEX5Uv79ee+Nby/rBrAb0IhX4oPUBkqHkS9BRSwauVVmAAC9ykYsWP+7jDUUNJDNRRtEJqFKtJJy4BZl1DxGPe45qPpglq8m4foq5YWnkohUEAEuWRSeXzbW25bYqs6yHMqAwyFWlo5WASaAEg35au31298F8XyvG8qvk5IMqyWVN0IS5VmLSZfPQ5XBBJRws0YnlI8JUuSt+xseW59sZ9NUSS0UiHTJ4UoBYKTZC2x1dr2AHt3xYZVmMFDnRpKmJmJbRIusKrNa4N/THueusGYGvy6GlhhKMs0KedWUg69Q6gj0t1xl+YgV83r9/uaPgsc7lHTzTUc8dRRTNFOhDI6fy9QcGX/ABPHPSUldmgqIGDlFlp5giuy7kaG2Pr/AExV5MaXNKiRvy2BIFC6nZ9QPe3qf6Y94gfKDlsFPmBMcMMrpTLTrYpc3JKjn16YqKCF9xqy0M3qTc543o84jFBltPIZHcKXmUWUE8/Xnyw1xBkVNl+f0UdP+7pqFNJ6l9R3NvY/rgTjpMvjkknpM4RRFZU8ZdJ6H6WODPiOCoz3MMqzCkbQBAIdaMBq1e4+Ut78r4tUCNEW8oAqOMrM2r5xHHCo1zySDwiosVPLf9fvj3MocuoZUppmikmVA0l/MzOee3S3QYlwZaKGpqFzA+NUB2i13vYdhsLe4588CWZZM2V1TSQPK4dy6y6SSB6kfpvimdxTGySsw+EEZkpqaW6G4KjSP54jS1c8kURUlphfY76FIN2+gxEioZaueOKV0ViQUNTJa9zsAT1wfZDwG9BUNPV1qMSmkJGpHPc3JPTFLDxwwlS9EfuUOVUqPQSqVsHOldrkAD++OMni/wCYmeawaP8AZ2PfmT/LGgUvDmXUsaxCMsiCyqeQxOiy+kiBEcEYubnbmcANrneo2qVKEwf8Zay0paUSqoVtBBkJAYm97ctxtYjESekm8INJBB5XUyISBGVDAkm/I2v/AC9cdSZrIuq1Ol9it5eY9bDHn5jUSKR4UPm20sxYW63FsMfy/wC4liSNC8VTNoictEsQMUoIEm3QE81/p+uM6paGfMKCuKUVRVXep8PwkJUMyOFIPy7MVPW1ri9sOZlxLmkWY11HQweBTo5iEITWQVJGq7A7nb6WwzNmEuZUhjr5po5lsrhpGuht0N+WChWuxvgRgqtI0/Mj1JyqHwqWhKVUKwqZKqKQxkSEXICsLEDr1HLmDgs/D7P69H/KwiVUCqXju5VkF9xyOpd/pcdMBFNlk7VgFOqzRyW0kEC3+zfBTkOVVdFm9JUvIiSCQBArd/Kbn2J/TDhB4d+4qSN6l9Gk1Rnea1OYLGapY4o9CtcC+4RLi5O/obk4kUfDtRLVzQpWvTBVV3WNR5ZWv5L8jYWP1x4VGV5lWV9S4lqlqVLljchNKgBewtvt64k0vElHRz1NRVVB8SWTzIvyoALBj7jr6Yyw62gqw9GGAzsTio4QRqd/iHFYSLaX81x6euI+RVMuV0kdA4YtGDuzBiy35m/P2NjgloKuCqg+Lyqdaimc3KIRdT1I9fTA/V00RzuNqqWaKmOoO0Y3sSCL33UX5kb4MFCjjkhPzKjPKbK6usqaiKCPxUiAYmPZDfkD353HTbFBn0EGXxNGsatFNHKkp0hdK7r073t9egucazHlGUQJojoqfT28PVfr198ZBxXmiVdSiMIYwkjt4cUYXQBfmRvfbv69sd5AHGEsh0SwyTNcjoMrqnMsJqwhaJHiZQxtsEU2DN/mOBvMKl6qEq6xgXDqpW9yD1+9/ri5y3gXOM2y0VwnpqWOZdcazC7MhHM22F8VFDRfETDxj4kcZCELyle9re3fvf3wW1agNbuRCScEM+HYOF87raeqy/KqRGjVY5YtA/ZuASfLvtcgg4PDGjBQEj1L8ht8p74yrhSpnl47paak/aU9OxSURx7BdJ1ebsGsPoca43ghPMGH+kf2xw4PiVZiDm7Mwnp6xaaSrmrvO0h0BIw4c353O5vz72tiBWV9VR0kks08VgNv2QuSfriXxXmQymf8taklZ4CDHKCNEiWIB53B6EEcxgay3LMz4rzWnj8KZYZHI8bwz4cKDmb8jytbucAUH5gCWJnHDBizLiajjqoxNCz7RsSDcC+r7DGxsyD+MbcwTjrhfh6n4ey5adCss5JaWfwwCx97XsOgvi4Om26XHcgYj18oZH4yk1qTsyk+jA49BxblkHJVH+kY48Rb/wAX0NsU+z/ct9yQEyeUzI7SpHpHTc+3L+uJK5ZCoJ8Ri1uajTjrxG74arJKpKKoajUPUrExhU8mex0j9bYsKUEEAIA8ay0NBn0qRzLG2iNnEkgF2I2t9AOeLLh7NKeJxWtCgilUJOWsy6QfnUjY23J9MZDHmfiVjz1QeR2JLtKd2c/Nf1v06YsqPPko2Y02uDX86oVKt7qdj74eRl4cTOvSQdBmy53wjl9agmokSkrI/laO6ofRgNvrzHfpijQs6yUtQvg1URs8bDcMOvqOR26YIOFc1nzTh+jnNPLDP4ehnqEI3UadQ6kHniq4w4SjzaoWtkzb4afQEa6WQqOVgDfv1xRbinR9SvAN0epTVmexVVY1FnEVNFDEqxPXtMUeNbA+drgb3sL88U2fZ/kssjUeX1lH8DGAFCSABz1JPXEFs3oKfhPNckCJ+YfFSRM7DaQBreIPYDl7YDYXeGIyRquh202YXNx/3GJ49Z+8bivr4lmcL1sK8szufIcw+IyerjPK6B7o4/zC/wD1wepxPT8SRu0EfgVgi8N6djuSdrqf4hvjGnqC2rVDFcemDb8IctjzTif4qVdH5WFnRV5Ozh0F78rc/fDXklbPyKYZUWAzaqutpsuoZKmpuIqePU7Aath2A3OMGzSaOrqayanTwxO7siv829yLn64078Ra2kgpIaKsSN4KgGQJINpGUggfQ72xk1RLCJGaGYRhr2Q+YW/mMJCxU9juFRSRs3Lguenq+EMokhQqhpVTS3MEbEH63wG8X8PT0GZ09Dw9SSBcxfSkiIxjpizftCSOWxJv0F+tsX34W0FRBwokdYqNDNI0kFzuUPO46b8h2wXimhWNVRFVRYKoG1hyxU5y2V0g9Sh4S4YpOGstWniIlqHUePPuNR9ASbAdsXdgnUY7CwszAMAbnY9cJqZG5quxvuL4hJMrKDiPhnKs/aJq9X8SLYSRSaDbttzH62xKyrL6fK6KKjoE8OnhFkQNf3JudyTe564smhN9LKrL3PPDixJbljkki65ByA/UDDMtbBCVWeeKMs1k1sBc9r9/TE5oUOxIw29NGRYqpF72IB/2cSSR/Hjbk8Z3tswO+PSIjzIGODlkEep6dRTsTcmEBQx9V5E48KVcTWCxzrbmp0H9DtiSTwKMdG6qWU2IFwe2FhYkkw3ibhONK2vraaqMcLBqgQNHqILG5Gq42uT0wzDwXFLCrTV8xLrqOhFFidvXCwsE+J2bjl6JHl9NFGGCxQqi3N9gLC/rtgS4kqJJ63STZQOV9sLCwMzkCM7yGhlWqqIkaKosZNauSLjc+W9t8C2S5ec4klj8UQiNBJ8uq9+nMYWFhuh2askn1AkDlD7hTgHKquphbMJJ52jUNIgbTHLc8iOYA9CPW+NIyHJcsyCGWHKaRKdGcu9iSXPqT26DCwsL2O37l1A2UPHPg10sFLV08cqQnxF1i51EW/rgcgo6WlUmnpoYzc7qgBwsLFQdAMuCdyEnCmbVCVRpL3i5AE8sEXEFdLS0BeM+Zja/bCwscnSIFHMKkSajK5a/PUcW+V8SV0BjjkYTIx3Df3wsLEnIZRztLFci3pjwysAcLCxJJDqa9oVJCXt3bEE549/3I/8AthYWJJOYs+ka5aFTY7WbEpM0aQfurf6sLCxJJ//Z"/>
          <p:cNvSpPr>
            <a:spLocks noChangeAspect="1" noChangeArrowheads="1"/>
          </p:cNvSpPr>
          <p:nvPr/>
        </p:nvSpPr>
        <p:spPr bwMode="auto">
          <a:xfrm>
            <a:off x="63500" y="-477838"/>
            <a:ext cx="1143000" cy="981076"/>
          </a:xfrm>
          <a:prstGeom prst="rect">
            <a:avLst/>
          </a:prstGeom>
          <a:noFill/>
        </p:spPr>
        <p:txBody>
          <a:bodyPr vert="horz" wrap="square" lIns="91440" tIns="45720" rIns="91440" bIns="45720" numCol="1" anchor="t" anchorCtr="0" compatLnSpc="1">
            <a:prstTxWarp prst="textNoShape">
              <a:avLst/>
            </a:prstTxWarp>
          </a:bodyPr>
          <a:lstStyle/>
          <a:p>
            <a:endParaRPr lang="fr-CA"/>
          </a:p>
        </p:txBody>
      </p:sp>
      <p:pic>
        <p:nvPicPr>
          <p:cNvPr id="1030" name="Picture 6" descr="http://t0.gstatic.com/images?q=tbn:ANd9GcS_lWADKAE32HYdo3e_C7pY9uLFMB4mb0PBq12MHHcKfqujJBTr"/>
          <p:cNvPicPr>
            <a:picLocks noChangeAspect="1" noChangeArrowheads="1"/>
          </p:cNvPicPr>
          <p:nvPr/>
        </p:nvPicPr>
        <p:blipFill>
          <a:blip r:embed="rId2" cstate="print"/>
          <a:srcRect/>
          <a:stretch>
            <a:fillRect/>
          </a:stretch>
        </p:blipFill>
        <p:spPr bwMode="auto">
          <a:xfrm>
            <a:off x="5796136" y="4149080"/>
            <a:ext cx="2592288" cy="222796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t2.gstatic.com/images?q=tbn:ANd9GcRZisFG3oTED5PZ4xH7iWLiq5yJ50rj4hUsEkjXPhfpImcCnLhRQg"/>
          <p:cNvPicPr>
            <a:picLocks noChangeAspect="1" noChangeArrowheads="1"/>
          </p:cNvPicPr>
          <p:nvPr/>
        </p:nvPicPr>
        <p:blipFill>
          <a:blip r:embed="rId2" cstate="print"/>
          <a:srcRect/>
          <a:stretch>
            <a:fillRect/>
          </a:stretch>
        </p:blipFill>
        <p:spPr bwMode="auto">
          <a:xfrm>
            <a:off x="323528" y="188640"/>
            <a:ext cx="3888432" cy="6404476"/>
          </a:xfrm>
          <a:prstGeom prst="rect">
            <a:avLst/>
          </a:prstGeom>
          <a:noFill/>
        </p:spPr>
      </p:pic>
      <p:pic>
        <p:nvPicPr>
          <p:cNvPr id="19462" name="Picture 6" descr="http://t3.gstatic.com/images?q=tbn:ANd9GcSdienxeBdDOvWLaEH8EkBmjSi3Qc6KUWMezxPjXueCZhEDfVyq"/>
          <p:cNvPicPr>
            <a:picLocks noChangeAspect="1" noChangeArrowheads="1"/>
          </p:cNvPicPr>
          <p:nvPr/>
        </p:nvPicPr>
        <p:blipFill>
          <a:blip r:embed="rId3" cstate="print"/>
          <a:srcRect/>
          <a:stretch>
            <a:fillRect/>
          </a:stretch>
        </p:blipFill>
        <p:spPr bwMode="auto">
          <a:xfrm>
            <a:off x="4499992" y="404664"/>
            <a:ext cx="4104456" cy="597666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t1.gstatic.com/images?q=tbn:ANd9GcR7n1fRzLyhmH-Gp49frdkmXI6SIT0BahJopAFrXfm_cGHtSMYefA"/>
          <p:cNvPicPr>
            <a:picLocks noChangeAspect="1" noChangeArrowheads="1"/>
          </p:cNvPicPr>
          <p:nvPr/>
        </p:nvPicPr>
        <p:blipFill>
          <a:blip r:embed="rId2" cstate="print"/>
          <a:srcRect/>
          <a:stretch>
            <a:fillRect/>
          </a:stretch>
        </p:blipFill>
        <p:spPr bwMode="auto">
          <a:xfrm>
            <a:off x="1043608" y="404664"/>
            <a:ext cx="2520280" cy="3275086"/>
          </a:xfrm>
          <a:prstGeom prst="rect">
            <a:avLst/>
          </a:prstGeom>
          <a:noFill/>
        </p:spPr>
      </p:pic>
      <p:pic>
        <p:nvPicPr>
          <p:cNvPr id="20482" name="Picture 2" descr="http://t0.gstatic.com/images?q=tbn:ANd9GcRNvcSa3h5ciVAtpLGhPIS_8sqO8ymGo1norb3GHi1ByDiHmP_z"/>
          <p:cNvPicPr>
            <a:picLocks noChangeAspect="1" noChangeArrowheads="1"/>
          </p:cNvPicPr>
          <p:nvPr/>
        </p:nvPicPr>
        <p:blipFill>
          <a:blip r:embed="rId3" cstate="print"/>
          <a:srcRect/>
          <a:stretch>
            <a:fillRect/>
          </a:stretch>
        </p:blipFill>
        <p:spPr bwMode="auto">
          <a:xfrm>
            <a:off x="539552" y="3928242"/>
            <a:ext cx="3496953" cy="2453086"/>
          </a:xfrm>
          <a:prstGeom prst="rect">
            <a:avLst/>
          </a:prstGeom>
          <a:noFill/>
        </p:spPr>
      </p:pic>
      <p:pic>
        <p:nvPicPr>
          <p:cNvPr id="20484" name="Picture 4" descr="http://t3.gstatic.com/images?q=tbn:ANd9GcRL5wl-hAmDlaGm5KBUfTswlCfQdrvY91AYbDDaqvbCq1-uaySoHg"/>
          <p:cNvPicPr>
            <a:picLocks noChangeAspect="1" noChangeArrowheads="1"/>
          </p:cNvPicPr>
          <p:nvPr/>
        </p:nvPicPr>
        <p:blipFill>
          <a:blip r:embed="rId4" cstate="print"/>
          <a:srcRect/>
          <a:stretch>
            <a:fillRect/>
          </a:stretch>
        </p:blipFill>
        <p:spPr bwMode="auto">
          <a:xfrm>
            <a:off x="5364088" y="1484784"/>
            <a:ext cx="2808312" cy="3635126"/>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353</Words>
  <Application>Microsoft Office PowerPoint</Application>
  <PresentationFormat>Affichage à l'écran (4:3)</PresentationFormat>
  <Paragraphs>36</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Courier New</vt:lpstr>
      <vt:lpstr>Thème Office</vt:lpstr>
      <vt:lpstr>A-Caring for yourself, your family and your community</vt:lpstr>
      <vt:lpstr>A1-Identify the relationship between high-risk behaviours and resulting consequences </vt:lpstr>
      <vt:lpstr>Présentation PowerPoint</vt:lpstr>
      <vt:lpstr>Prevention</vt:lpstr>
      <vt:lpstr>Accident Report</vt:lpstr>
      <vt:lpstr>Adolescent Safety</vt:lpstr>
      <vt:lpstr>Safety Poster</vt:lpstr>
      <vt:lpstr>Présentation PowerPoint</vt:lpstr>
      <vt:lpstr>Présentation PowerPoint</vt:lpstr>
    </vt:vector>
  </TitlesOfParts>
  <Company>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A-Caring for yourself, your family and your community</dc:title>
  <dc:creator>candace.ramsay</dc:creator>
  <cp:lastModifiedBy>LeBlanc, Nathalie M (ASD-S)</cp:lastModifiedBy>
  <cp:revision>6</cp:revision>
  <dcterms:created xsi:type="dcterms:W3CDTF">2012-02-21T18:35:53Z</dcterms:created>
  <dcterms:modified xsi:type="dcterms:W3CDTF">2020-03-12T17:00:29Z</dcterms:modified>
</cp:coreProperties>
</file>